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Archivo Black" panose="020B0604020202020204" charset="0"/>
      <p:regular r:id="rId29"/>
    </p:embeddedFont>
    <p:embeddedFont>
      <p:font typeface="Comic Sans MS" panose="030F0702030302020204" pitchFamily="66"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336"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d417d323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d417d323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2a92b2770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2a92b2770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2a92b2770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2a92b277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d417d323f_9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d417d323f_9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victim of hailing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d417d323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d417d323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d417d323f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d417d323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d417d323f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d417d323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d417d323f_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d417d323f_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2b2b653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d2b2b653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d417d323f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d417d323f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here we have graphs that portray tornado frequency throughout time. One depicts a graph for the past 70 years and another depicts a graph for the past 40 years. Now you probably are all thinking my serious sentence must be pretty redundant, I mean “why would this guy put down two graphs that cover a time duration that is at least the same aka the past 40 years. I think it’s interesting to note the overall trends in the bar graphs for the two similar yet different time periods. One particular thing to note is how at the start of both graphs the frequency of tornadoes look small, there’s a peak in the middle for both, and it obviously ends at the same spot at the end. One could probably reach the conclusion that we will see a significant upward trend in tornado frequency in the next few decades.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d417d323f_9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d417d323f_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on the right we see Gene Kelley enjoying precipitation in his hit 1952 film “Singing in the Rain”. In contrast, to the right we see Jim Cantore of the Weather Channel losing his battle with precipitation.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2b2b6531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2b2b653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question our group wanted to explore was that of how the cost of tornado damages changed over the course of 40 years. Based off of the data and the line graph we generated in Python, around 40 years ago monetary loss was relatively cheap and stayed that way until approximately 20 years later when we see that immediate statistical stalagmite. Things were more quiet on the tornado front in North Carolina until the very end where we see damage costs reach the highest in the line graph, and at the end it even remains constant up there, which is interesting(yet also perhaps concerning for us in regards to tornadoes!)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2b2b6531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2b2b653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d417d323f_9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d417d323f_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Jim Cantore, who we first saw earlier in the presentation struggling with the rain, is now being driven to kneel in support of Black Lives Matter.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cd417d323f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cd417d323f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 chose high winds because this is something that I had previously thought that had increased in the last 4 years. To answer our question I was able to pull data from NCSU going back to 20 years.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d417d323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d417d323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 was able to get the raw data collection of high winds in NC and get the average to see if it has gone up substantially as I initially thought it did. However, as I collected more data I was able to see that wind speed in NC has remained consistent throughout the past 20 years. The highest wind speed was recorded in 1995 which was recorded at 68 mph. As a conclusion, as we can see the average wind speed in NC has remained constant throughout the last 15 years.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a92b2770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a92b2770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2a92b2770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d2a92b2770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d417d323f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d417d323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2a92b277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2a92b277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2a92b2770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2a92b277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2a92b2770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2a92b277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2a92b2770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2a92b2770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d417d323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d417d323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d417d323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d417d32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drive.google.com/file/d/1dRYj5oURWVxVkLcgL9Mkm0dvgS4yujBt/view"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4O5dIdDtGOp8XGz5VtEr4k7VsPoRP1KV/view"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drive.google.com/file/d/1oPDmxknEXvxX_cvmB9FpAfO6m_tRLFtV/view"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hyperlink" Target="http://drive.google.com/file/d/1QDpR6EexLfFlyn5hOoDlCaW1-56u90q7/view"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hyperlink" Target="http://drive.google.com/file/d/1-U0tVhEjHTH1q7hYSk29DkW3lFYqsrw4/vie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6GpX-dEoyMVLCc5Q67kN54aPQU75anyN/view"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7" name="Google Shape;57;p13"/>
          <p:cNvPicPr preferRelativeResize="0"/>
          <p:nvPr/>
        </p:nvPicPr>
        <p:blipFill>
          <a:blip r:embed="rId4">
            <a:alphaModFix/>
          </a:blip>
          <a:stretch>
            <a:fillRect/>
          </a:stretch>
        </p:blipFill>
        <p:spPr>
          <a:xfrm>
            <a:off x="0" y="0"/>
            <a:ext cx="9144000" cy="5143500"/>
          </a:xfrm>
          <a:prstGeom prst="rect">
            <a:avLst/>
          </a:prstGeom>
          <a:noFill/>
          <a:ln>
            <a:noFill/>
          </a:ln>
        </p:spPr>
      </p:pic>
      <p:sp>
        <p:nvSpPr>
          <p:cNvPr id="58" name="Google Shape;58;p13"/>
          <p:cNvSpPr txBox="1"/>
          <p:nvPr/>
        </p:nvSpPr>
        <p:spPr>
          <a:xfrm>
            <a:off x="1352775" y="4019425"/>
            <a:ext cx="627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Joshua Jean, Harrison Kmiec, Emisael Lopez, Norman Robinson, Derek Toro</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9" name="Google Shape;11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0" name="Google Shape;120;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1" name="Google Shape;121;p22"/>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555600"/>
            <a:ext cx="2808000" cy="410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b="1"/>
              <a:t>Analysis</a:t>
            </a:r>
            <a:endParaRPr b="1"/>
          </a:p>
        </p:txBody>
      </p:sp>
      <p:sp>
        <p:nvSpPr>
          <p:cNvPr id="127" name="Google Shape;127;p23"/>
          <p:cNvSpPr txBox="1">
            <a:spLocks noGrp="1"/>
          </p:cNvSpPr>
          <p:nvPr>
            <p:ph type="body" idx="1"/>
          </p:nvPr>
        </p:nvSpPr>
        <p:spPr>
          <a:xfrm>
            <a:off x="219900" y="1036325"/>
            <a:ext cx="2899800" cy="3829800"/>
          </a:xfrm>
          <a:prstGeom prst="rect">
            <a:avLst/>
          </a:prstGeom>
        </p:spPr>
        <p:txBody>
          <a:bodyPr spcFirstLastPara="1" wrap="square" lIns="91425" tIns="91425" rIns="91425" bIns="91425" anchor="t" anchorCtr="0">
            <a:normAutofit fontScale="92500" lnSpcReduction="10000"/>
          </a:bodyPr>
          <a:lstStyle/>
          <a:p>
            <a:pPr marL="457200" lvl="0" indent="-334327" algn="l" rtl="0">
              <a:lnSpc>
                <a:spcPct val="115000"/>
              </a:lnSpc>
              <a:spcBef>
                <a:spcPts val="0"/>
              </a:spcBef>
              <a:spcAft>
                <a:spcPts val="0"/>
              </a:spcAft>
              <a:buClr>
                <a:srgbClr val="000000"/>
              </a:buClr>
              <a:buSzPct val="100000"/>
              <a:buChar char="●"/>
            </a:pPr>
            <a:r>
              <a:rPr lang="en" sz="1800" b="1" dirty="0">
                <a:solidFill>
                  <a:srgbClr val="000000"/>
                </a:solidFill>
              </a:rPr>
              <a:t>Visual inspection: inconclusive</a:t>
            </a:r>
            <a:endParaRPr sz="1800" b="1" dirty="0">
              <a:solidFill>
                <a:srgbClr val="000000"/>
              </a:solidFill>
            </a:endParaRPr>
          </a:p>
          <a:p>
            <a:pPr marL="0" lvl="0" indent="0" algn="l" rtl="0">
              <a:lnSpc>
                <a:spcPct val="115000"/>
              </a:lnSpc>
              <a:spcBef>
                <a:spcPts val="1200"/>
              </a:spcBef>
              <a:spcAft>
                <a:spcPts val="0"/>
              </a:spcAft>
              <a:buClr>
                <a:schemeClr val="dk1"/>
              </a:buClr>
              <a:buSzPct val="61111"/>
              <a:buFont typeface="Arial"/>
              <a:buNone/>
            </a:pPr>
            <a:endParaRPr sz="1800" b="1" dirty="0">
              <a:solidFill>
                <a:srgbClr val="000000"/>
              </a:solidFill>
            </a:endParaRPr>
          </a:p>
          <a:p>
            <a:pPr marL="457200" lvl="0" indent="-334327" algn="l" rtl="0">
              <a:lnSpc>
                <a:spcPct val="115000"/>
              </a:lnSpc>
              <a:spcBef>
                <a:spcPts val="1200"/>
              </a:spcBef>
              <a:spcAft>
                <a:spcPts val="0"/>
              </a:spcAft>
              <a:buClr>
                <a:srgbClr val="000000"/>
              </a:buClr>
              <a:buSzPct val="100000"/>
              <a:buChar char="●"/>
            </a:pPr>
            <a:r>
              <a:rPr lang="en" sz="1800" b="1" dirty="0">
                <a:solidFill>
                  <a:srgbClr val="000000"/>
                </a:solidFill>
              </a:rPr>
              <a:t>Plotted linear regression line over city scatter plots</a:t>
            </a:r>
            <a:endParaRPr sz="1800" b="1" dirty="0">
              <a:solidFill>
                <a:srgbClr val="000000"/>
              </a:solidFill>
            </a:endParaRPr>
          </a:p>
          <a:p>
            <a:pPr marL="0" lvl="0" indent="0" algn="l" rtl="0">
              <a:lnSpc>
                <a:spcPct val="115000"/>
              </a:lnSpc>
              <a:spcBef>
                <a:spcPts val="1200"/>
              </a:spcBef>
              <a:spcAft>
                <a:spcPts val="0"/>
              </a:spcAft>
              <a:buClr>
                <a:schemeClr val="dk1"/>
              </a:buClr>
              <a:buSzPct val="61111"/>
              <a:buFont typeface="Arial"/>
              <a:buNone/>
            </a:pPr>
            <a:endParaRPr sz="1800" b="1" dirty="0">
              <a:solidFill>
                <a:srgbClr val="000000"/>
              </a:solidFill>
            </a:endParaRPr>
          </a:p>
          <a:p>
            <a:pPr marL="457200" lvl="0" indent="-334327" algn="l" rtl="0">
              <a:lnSpc>
                <a:spcPct val="115000"/>
              </a:lnSpc>
              <a:spcBef>
                <a:spcPts val="1200"/>
              </a:spcBef>
              <a:spcAft>
                <a:spcPts val="0"/>
              </a:spcAft>
              <a:buClr>
                <a:srgbClr val="000000"/>
              </a:buClr>
              <a:buSzPct val="100000"/>
              <a:buChar char="●"/>
            </a:pPr>
            <a:r>
              <a:rPr lang="en" sz="1800" b="1" dirty="0">
                <a:solidFill>
                  <a:srgbClr val="000000"/>
                </a:solidFill>
              </a:rPr>
              <a:t>Calculated correlation coefficient</a:t>
            </a:r>
            <a:endParaRPr sz="1800" b="1" dirty="0">
              <a:solidFill>
                <a:srgbClr val="000000"/>
              </a:solidFill>
            </a:endParaRPr>
          </a:p>
          <a:p>
            <a:pPr marL="914400" lvl="1" indent="-310832" algn="l" rtl="0">
              <a:lnSpc>
                <a:spcPct val="115000"/>
              </a:lnSpc>
              <a:spcBef>
                <a:spcPts val="0"/>
              </a:spcBef>
              <a:spcAft>
                <a:spcPts val="0"/>
              </a:spcAft>
              <a:buClr>
                <a:srgbClr val="000000"/>
              </a:buClr>
              <a:buSzPct val="100000"/>
              <a:buChar char="○"/>
            </a:pPr>
            <a:r>
              <a:rPr lang="en" sz="1400" b="1" dirty="0">
                <a:solidFill>
                  <a:srgbClr val="000000"/>
                </a:solidFill>
              </a:rPr>
              <a:t>Asheville:		~.07</a:t>
            </a:r>
            <a:endParaRPr sz="1400" b="1" dirty="0">
              <a:solidFill>
                <a:srgbClr val="000000"/>
              </a:solidFill>
            </a:endParaRPr>
          </a:p>
          <a:p>
            <a:pPr marL="914400" lvl="1" indent="-310832" algn="l" rtl="0">
              <a:lnSpc>
                <a:spcPct val="115000"/>
              </a:lnSpc>
              <a:spcBef>
                <a:spcPts val="0"/>
              </a:spcBef>
              <a:spcAft>
                <a:spcPts val="0"/>
              </a:spcAft>
              <a:buClr>
                <a:srgbClr val="000000"/>
              </a:buClr>
              <a:buSzPct val="100000"/>
              <a:buChar char="○"/>
            </a:pPr>
            <a:r>
              <a:rPr lang="en" sz="1400" b="1" dirty="0">
                <a:solidFill>
                  <a:srgbClr val="000000"/>
                </a:solidFill>
              </a:rPr>
              <a:t>Chapel Hill:		~.1</a:t>
            </a:r>
            <a:endParaRPr sz="1400" b="1" dirty="0">
              <a:solidFill>
                <a:srgbClr val="000000"/>
              </a:solidFill>
            </a:endParaRPr>
          </a:p>
          <a:p>
            <a:pPr marL="914400" lvl="1" indent="-310832" algn="l" rtl="0">
              <a:lnSpc>
                <a:spcPct val="115000"/>
              </a:lnSpc>
              <a:spcBef>
                <a:spcPts val="0"/>
              </a:spcBef>
              <a:spcAft>
                <a:spcPts val="0"/>
              </a:spcAft>
              <a:buClr>
                <a:srgbClr val="000000"/>
              </a:buClr>
              <a:buSzPct val="100000"/>
              <a:buChar char="○"/>
            </a:pPr>
            <a:r>
              <a:rPr lang="en" sz="1400" b="1" dirty="0">
                <a:solidFill>
                  <a:srgbClr val="000000"/>
                </a:solidFill>
              </a:rPr>
              <a:t>Greenville:		~.23</a:t>
            </a:r>
            <a:endParaRPr b="1" dirty="0">
              <a:solidFill>
                <a:srgbClr val="000000"/>
              </a:solidFill>
            </a:endParaRPr>
          </a:p>
        </p:txBody>
      </p:sp>
      <p:pic>
        <p:nvPicPr>
          <p:cNvPr id="128" name="Google Shape;128;p23"/>
          <p:cNvPicPr preferRelativeResize="0"/>
          <p:nvPr/>
        </p:nvPicPr>
        <p:blipFill>
          <a:blip r:embed="rId3">
            <a:alphaModFix/>
          </a:blip>
          <a:stretch>
            <a:fillRect/>
          </a:stretch>
        </p:blipFill>
        <p:spPr>
          <a:xfrm>
            <a:off x="3332182" y="1036327"/>
            <a:ext cx="5610068" cy="317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132"/>
        <p:cNvGrpSpPr/>
        <p:nvPr/>
      </p:nvGrpSpPr>
      <p:grpSpPr>
        <a:xfrm>
          <a:off x="0" y="0"/>
          <a:ext cx="0" cy="0"/>
          <a:chOff x="0" y="0"/>
          <a:chExt cx="0" cy="0"/>
        </a:xfrm>
      </p:grpSpPr>
      <p:sp>
        <p:nvSpPr>
          <p:cNvPr id="133" name="Google Shape;133;p24"/>
          <p:cNvSpPr txBox="1">
            <a:spLocks noGrp="1"/>
          </p:cNvSpPr>
          <p:nvPr>
            <p:ph type="body" idx="1"/>
          </p:nvPr>
        </p:nvSpPr>
        <p:spPr>
          <a:xfrm>
            <a:off x="311700" y="353725"/>
            <a:ext cx="3999900" cy="42150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rgbClr val="000000"/>
              </a:buClr>
              <a:buSzPts val="2100"/>
              <a:buChar char="●"/>
            </a:pPr>
            <a:r>
              <a:rPr lang="en" sz="2100" b="1">
                <a:solidFill>
                  <a:srgbClr val="000000"/>
                </a:solidFill>
              </a:rPr>
              <a:t>CONCLUSION</a:t>
            </a:r>
            <a:endParaRPr sz="2100" b="1">
              <a:solidFill>
                <a:srgbClr val="000000"/>
              </a:solidFill>
            </a:endParaRPr>
          </a:p>
          <a:p>
            <a:pPr marL="0" lvl="0" indent="0" algn="l" rtl="0">
              <a:spcBef>
                <a:spcPts val="1200"/>
              </a:spcBef>
              <a:spcAft>
                <a:spcPts val="0"/>
              </a:spcAft>
              <a:buNone/>
            </a:pPr>
            <a:endParaRPr b="1">
              <a:solidFill>
                <a:srgbClr val="000000"/>
              </a:solidFill>
            </a:endParaRPr>
          </a:p>
          <a:p>
            <a:pPr marL="457200" lvl="0" indent="-317500" algn="l" rtl="0">
              <a:spcBef>
                <a:spcPts val="1200"/>
              </a:spcBef>
              <a:spcAft>
                <a:spcPts val="0"/>
              </a:spcAft>
              <a:buClr>
                <a:srgbClr val="000000"/>
              </a:buClr>
              <a:buSzPts val="1400"/>
              <a:buChar char="●"/>
            </a:pPr>
            <a:r>
              <a:rPr lang="en" b="1">
                <a:solidFill>
                  <a:srgbClr val="000000"/>
                </a:solidFill>
              </a:rPr>
              <a:t>The relationships between the data are week, but it is reasonable to say that the average annual precipitation in cities has increased since 1900</a:t>
            </a:r>
            <a:endParaRPr b="1">
              <a:solidFill>
                <a:srgbClr val="000000"/>
              </a:solidFill>
            </a:endParaRPr>
          </a:p>
        </p:txBody>
      </p:sp>
      <p:sp>
        <p:nvSpPr>
          <p:cNvPr id="134" name="Google Shape;134;p24"/>
          <p:cNvSpPr txBox="1">
            <a:spLocks noGrp="1"/>
          </p:cNvSpPr>
          <p:nvPr>
            <p:ph type="body" idx="2"/>
          </p:nvPr>
        </p:nvSpPr>
        <p:spPr>
          <a:xfrm>
            <a:off x="4832400" y="353875"/>
            <a:ext cx="3999900" cy="42150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rgbClr val="000000"/>
              </a:buClr>
              <a:buSzPts val="2100"/>
              <a:buChar char="●"/>
            </a:pPr>
            <a:r>
              <a:rPr lang="en" sz="2100" b="1">
                <a:solidFill>
                  <a:srgbClr val="000000"/>
                </a:solidFill>
              </a:rPr>
              <a:t>INSIGHTS &amp; QUESTIONS</a:t>
            </a:r>
            <a:endParaRPr b="1">
              <a:solidFill>
                <a:schemeClr val="dk1"/>
              </a:solidFill>
            </a:endParaRPr>
          </a:p>
          <a:p>
            <a:pPr marL="914400" lvl="0" indent="0" algn="l" rtl="0">
              <a:spcBef>
                <a:spcPts val="1200"/>
              </a:spcBef>
              <a:spcAft>
                <a:spcPts val="0"/>
              </a:spcAft>
              <a:buNone/>
            </a:pPr>
            <a:endParaRPr b="1">
              <a:solidFill>
                <a:schemeClr val="dk1"/>
              </a:solidFill>
            </a:endParaRPr>
          </a:p>
          <a:p>
            <a:pPr marL="457200" lvl="0" indent="-317500" algn="l" rtl="0">
              <a:spcBef>
                <a:spcPts val="1200"/>
              </a:spcBef>
              <a:spcAft>
                <a:spcPts val="0"/>
              </a:spcAft>
              <a:buClr>
                <a:schemeClr val="dk1"/>
              </a:buClr>
              <a:buSzPts val="1400"/>
              <a:buChar char="●"/>
            </a:pPr>
            <a:r>
              <a:rPr lang="en" b="1">
                <a:solidFill>
                  <a:schemeClr val="dk1"/>
                </a:solidFill>
              </a:rPr>
              <a:t>An interesting observation: the strength of the relationship increases as the locations of the data sources move from inland to coastal longitudes </a:t>
            </a:r>
            <a:endParaRPr b="1">
              <a:solidFill>
                <a:schemeClr val="dk1"/>
              </a:solidFill>
            </a:endParaRPr>
          </a:p>
          <a:p>
            <a:pPr marL="457200" lvl="0" indent="-317500" algn="l" rtl="0">
              <a:spcBef>
                <a:spcPts val="0"/>
              </a:spcBef>
              <a:spcAft>
                <a:spcPts val="0"/>
              </a:spcAft>
              <a:buClr>
                <a:schemeClr val="dk1"/>
              </a:buClr>
              <a:buSzPts val="1400"/>
              <a:buChar char="●"/>
            </a:pPr>
            <a:r>
              <a:rPr lang="en" b="1">
                <a:solidFill>
                  <a:schemeClr val="dk1"/>
                </a:solidFill>
              </a:rPr>
              <a:t>Analysing data from additional locations in NC may further clarify the strength of the relationship between average annual precipitation and time</a:t>
            </a:r>
            <a:endParaRPr b="1">
              <a:solidFill>
                <a:schemeClr val="dk1"/>
              </a:solidFill>
            </a:endParaRPr>
          </a:p>
          <a:p>
            <a:pPr marL="457200" lvl="0" indent="-317500" algn="l" rtl="0">
              <a:spcBef>
                <a:spcPts val="0"/>
              </a:spcBef>
              <a:spcAft>
                <a:spcPts val="0"/>
              </a:spcAft>
              <a:buClr>
                <a:schemeClr val="dk1"/>
              </a:buClr>
              <a:buSzPts val="1400"/>
              <a:buChar char="●"/>
            </a:pPr>
            <a:r>
              <a:rPr lang="en" b="1">
                <a:solidFill>
                  <a:schemeClr val="dk1"/>
                </a:solidFill>
              </a:rPr>
              <a:t>What would data starting from an earlier date show?</a:t>
            </a:r>
            <a:endParaRPr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p:nvPr/>
        </p:nvSpPr>
        <p:spPr>
          <a:xfrm rot="5400000">
            <a:off x="4517000" y="4467700"/>
            <a:ext cx="8129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a:t>HAIL</a:t>
            </a:r>
            <a:endParaRPr sz="7200"/>
          </a:p>
        </p:txBody>
      </p:sp>
      <p:pic>
        <p:nvPicPr>
          <p:cNvPr id="140" name="Google Shape;140;p25" title="hail2.mp4">
            <a:hlinkClick r:id="rId3"/>
          </p:cNvPr>
          <p:cNvPicPr preferRelativeResize="0"/>
          <p:nvPr/>
        </p:nvPicPr>
        <p:blipFill>
          <a:blip r:embed="rId4">
            <a:alphaModFix/>
          </a:blip>
          <a:stretch>
            <a:fillRect/>
          </a:stretch>
        </p:blipFill>
        <p:spPr>
          <a:xfrm>
            <a:off x="822550" y="112400"/>
            <a:ext cx="7011875" cy="4908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6" name="Google Shape;14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7" name="Google Shape;147;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3" name="Google Shape;15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4" name="Google Shape;154;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0" name="Google Shape;16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1" name="Google Shape;161;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ctrTitle"/>
          </p:nvPr>
        </p:nvSpPr>
        <p:spPr>
          <a:xfrm>
            <a:off x="1128558" y="519150"/>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Tornadoes</a:t>
            </a:r>
            <a:endParaRPr/>
          </a:p>
        </p:txBody>
      </p:sp>
      <p:pic>
        <p:nvPicPr>
          <p:cNvPr id="167" name="Google Shape;167;p29" title="cow in tornado.mp4">
            <a:hlinkClick r:id="rId3"/>
          </p:cNvPr>
          <p:cNvPicPr preferRelativeResize="0"/>
          <p:nvPr/>
        </p:nvPicPr>
        <p:blipFill>
          <a:blip r:embed="rId4">
            <a:alphaModFix/>
          </a:blip>
          <a:stretch>
            <a:fillRect/>
          </a:stretch>
        </p:blipFill>
        <p:spPr>
          <a:xfrm>
            <a:off x="5473346" y="0"/>
            <a:ext cx="3670658"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Archivo Black"/>
                <a:ea typeface="Archivo Black"/>
                <a:cs typeface="Archivo Black"/>
                <a:sym typeface="Archivo Black"/>
              </a:rPr>
              <a:t>Tornado Frequency and Cost Damage Analysis</a:t>
            </a:r>
            <a:endParaRPr>
              <a:solidFill>
                <a:schemeClr val="lt1"/>
              </a:solidFill>
              <a:latin typeface="Archivo Black"/>
              <a:ea typeface="Archivo Black"/>
              <a:cs typeface="Archivo Black"/>
              <a:sym typeface="Archivo Black"/>
            </a:endParaRPr>
          </a:p>
        </p:txBody>
      </p:sp>
      <p:sp>
        <p:nvSpPr>
          <p:cNvPr id="173" name="Google Shape;17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Font typeface="Archivo Black"/>
              <a:buChar char="●"/>
            </a:pPr>
            <a:r>
              <a:rPr lang="en">
                <a:solidFill>
                  <a:schemeClr val="lt1"/>
                </a:solidFill>
                <a:latin typeface="Archivo Black"/>
                <a:ea typeface="Archivo Black"/>
                <a:cs typeface="Archivo Black"/>
                <a:sym typeface="Archivo Black"/>
              </a:rPr>
              <a:t>One question our group posed was how the frequency of tornadoes changed over the past 70 years and past 40 years within North Carolina.</a:t>
            </a:r>
            <a:endParaRPr>
              <a:solidFill>
                <a:schemeClr val="lt1"/>
              </a:solidFill>
              <a:latin typeface="Archivo Black"/>
              <a:ea typeface="Archivo Black"/>
              <a:cs typeface="Archivo Black"/>
              <a:sym typeface="Archivo Black"/>
            </a:endParaRPr>
          </a:p>
          <a:p>
            <a:pPr marL="457200" lvl="0" indent="-342900" algn="l" rtl="0">
              <a:spcBef>
                <a:spcPts val="0"/>
              </a:spcBef>
              <a:spcAft>
                <a:spcPts val="0"/>
              </a:spcAft>
              <a:buClr>
                <a:schemeClr val="lt1"/>
              </a:buClr>
              <a:buSzPts val="1800"/>
              <a:buFont typeface="Archivo Black"/>
              <a:buChar char="●"/>
            </a:pPr>
            <a:r>
              <a:rPr lang="en">
                <a:solidFill>
                  <a:schemeClr val="lt1"/>
                </a:solidFill>
                <a:latin typeface="Archivo Black"/>
                <a:ea typeface="Archivo Black"/>
                <a:cs typeface="Archivo Black"/>
                <a:sym typeface="Archivo Black"/>
              </a:rPr>
              <a:t>In addition we were curious as to how dangerous these tornadoes became over time, and used monetary loss as a means of measuring damage done within North Carolina.</a:t>
            </a:r>
            <a:endParaRPr>
              <a:solidFill>
                <a:schemeClr val="lt1"/>
              </a:solidFill>
              <a:latin typeface="Archivo Black"/>
              <a:ea typeface="Archivo Black"/>
              <a:cs typeface="Archivo Black"/>
              <a:sym typeface="Archiv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445025"/>
            <a:ext cx="8520600" cy="87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Archivo Black"/>
                <a:ea typeface="Archivo Black"/>
                <a:cs typeface="Archivo Black"/>
                <a:sym typeface="Archivo Black"/>
              </a:rPr>
              <a:t>Tornado Frequency Throughout the Past 70/40 Years</a:t>
            </a:r>
            <a:endParaRPr>
              <a:latin typeface="Archivo Black"/>
              <a:ea typeface="Archivo Black"/>
              <a:cs typeface="Archivo Black"/>
              <a:sym typeface="Archivo Black"/>
            </a:endParaRPr>
          </a:p>
        </p:txBody>
      </p:sp>
      <p:sp>
        <p:nvSpPr>
          <p:cNvPr id="179" name="Google Shape;179;p31"/>
          <p:cNvSpPr txBox="1">
            <a:spLocks noGrp="1"/>
          </p:cNvSpPr>
          <p:nvPr>
            <p:ph type="body" idx="1"/>
          </p:nvPr>
        </p:nvSpPr>
        <p:spPr>
          <a:xfrm>
            <a:off x="311700" y="1318625"/>
            <a:ext cx="8520600" cy="325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0" name="Google Shape;180;p31"/>
          <p:cNvPicPr preferRelativeResize="0"/>
          <p:nvPr/>
        </p:nvPicPr>
        <p:blipFill>
          <a:blip r:embed="rId3">
            <a:alphaModFix/>
          </a:blip>
          <a:stretch>
            <a:fillRect/>
          </a:stretch>
        </p:blipFill>
        <p:spPr>
          <a:xfrm>
            <a:off x="311700" y="1588850"/>
            <a:ext cx="3946850" cy="2929101"/>
          </a:xfrm>
          <a:prstGeom prst="rect">
            <a:avLst/>
          </a:prstGeom>
          <a:noFill/>
          <a:ln>
            <a:noFill/>
          </a:ln>
        </p:spPr>
      </p:pic>
      <p:pic>
        <p:nvPicPr>
          <p:cNvPr id="181" name="Google Shape;181;p31"/>
          <p:cNvPicPr preferRelativeResize="0"/>
          <p:nvPr/>
        </p:nvPicPr>
        <p:blipFill>
          <a:blip r:embed="rId4">
            <a:alphaModFix/>
          </a:blip>
          <a:stretch>
            <a:fillRect/>
          </a:stretch>
        </p:blipFill>
        <p:spPr>
          <a:xfrm>
            <a:off x="5285350" y="1588850"/>
            <a:ext cx="3492901" cy="2929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Precipitation </a:t>
            </a:r>
            <a:endParaRPr/>
          </a:p>
        </p:txBody>
      </p:sp>
      <p:pic>
        <p:nvPicPr>
          <p:cNvPr id="64" name="Google Shape;64;p14" title="dancing in the rain.mp4">
            <a:hlinkClick r:id="rId3"/>
          </p:cNvPr>
          <p:cNvPicPr preferRelativeResize="0"/>
          <p:nvPr/>
        </p:nvPicPr>
        <p:blipFill>
          <a:blip r:embed="rId4">
            <a:alphaModFix/>
          </a:blip>
          <a:stretch>
            <a:fillRect/>
          </a:stretch>
        </p:blipFill>
        <p:spPr>
          <a:xfrm>
            <a:off x="152425" y="1017725"/>
            <a:ext cx="4174025" cy="4174025"/>
          </a:xfrm>
          <a:prstGeom prst="rect">
            <a:avLst/>
          </a:prstGeom>
          <a:noFill/>
          <a:ln>
            <a:noFill/>
          </a:ln>
        </p:spPr>
      </p:pic>
      <p:pic>
        <p:nvPicPr>
          <p:cNvPr id="65" name="Google Shape;65;p14" title="rain23.mp4">
            <a:hlinkClick r:id="rId5"/>
          </p:cNvPr>
          <p:cNvPicPr preferRelativeResize="0"/>
          <p:nvPr/>
        </p:nvPicPr>
        <p:blipFill>
          <a:blip r:embed="rId6">
            <a:alphaModFix/>
          </a:blip>
          <a:stretch>
            <a:fillRect/>
          </a:stretch>
        </p:blipFill>
        <p:spPr>
          <a:xfrm>
            <a:off x="4478850" y="1170125"/>
            <a:ext cx="3820975" cy="3820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11700" y="445025"/>
            <a:ext cx="8520600" cy="89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Archivo Black"/>
                <a:ea typeface="Archivo Black"/>
                <a:cs typeface="Archivo Black"/>
                <a:sym typeface="Archivo Black"/>
              </a:rPr>
              <a:t>Monetary Loss In Damages Over Time(40 Years)</a:t>
            </a:r>
            <a:endParaRPr>
              <a:latin typeface="Archivo Black"/>
              <a:ea typeface="Archivo Black"/>
              <a:cs typeface="Archivo Black"/>
              <a:sym typeface="Archivo Black"/>
            </a:endParaRPr>
          </a:p>
        </p:txBody>
      </p:sp>
      <p:sp>
        <p:nvSpPr>
          <p:cNvPr id="187" name="Google Shape;187;p32"/>
          <p:cNvSpPr txBox="1">
            <a:spLocks noGrp="1"/>
          </p:cNvSpPr>
          <p:nvPr>
            <p:ph type="body" idx="1"/>
          </p:nvPr>
        </p:nvSpPr>
        <p:spPr>
          <a:xfrm>
            <a:off x="311700" y="1340225"/>
            <a:ext cx="8520600" cy="322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8" name="Google Shape;188;p32"/>
          <p:cNvPicPr preferRelativeResize="0"/>
          <p:nvPr/>
        </p:nvPicPr>
        <p:blipFill>
          <a:blip r:embed="rId3">
            <a:alphaModFix/>
          </a:blip>
          <a:stretch>
            <a:fillRect/>
          </a:stretch>
        </p:blipFill>
        <p:spPr>
          <a:xfrm>
            <a:off x="399925" y="1340225"/>
            <a:ext cx="4172075" cy="32286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239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Archivo Black"/>
                <a:ea typeface="Archivo Black"/>
                <a:cs typeface="Archivo Black"/>
                <a:sym typeface="Archivo Black"/>
              </a:rPr>
              <a:t>Findings</a:t>
            </a:r>
            <a:endParaRPr>
              <a:solidFill>
                <a:schemeClr val="lt1"/>
              </a:solidFill>
              <a:latin typeface="Archivo Black"/>
              <a:ea typeface="Archivo Black"/>
              <a:cs typeface="Archivo Black"/>
              <a:sym typeface="Archivo Black"/>
            </a:endParaRPr>
          </a:p>
        </p:txBody>
      </p:sp>
      <p:sp>
        <p:nvSpPr>
          <p:cNvPr id="194" name="Google Shape;194;p33"/>
          <p:cNvSpPr txBox="1">
            <a:spLocks noGrp="1"/>
          </p:cNvSpPr>
          <p:nvPr>
            <p:ph type="body" idx="1"/>
          </p:nvPr>
        </p:nvSpPr>
        <p:spPr>
          <a:xfrm>
            <a:off x="311700" y="812375"/>
            <a:ext cx="8520600" cy="3756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Font typeface="Archivo Black"/>
              <a:buChar char="●"/>
            </a:pPr>
            <a:r>
              <a:rPr lang="en">
                <a:solidFill>
                  <a:schemeClr val="lt1"/>
                </a:solidFill>
                <a:latin typeface="Archivo Black"/>
                <a:ea typeface="Archivo Black"/>
                <a:cs typeface="Archivo Black"/>
                <a:sym typeface="Archivo Black"/>
              </a:rPr>
              <a:t>Overall we have noticed a notable upward trend in both frequency and monetary loss in regards to tornadoes, according to the bar graphs and line plot shown earlier.</a:t>
            </a:r>
            <a:endParaRPr>
              <a:solidFill>
                <a:schemeClr val="lt1"/>
              </a:solidFill>
              <a:latin typeface="Archivo Black"/>
              <a:ea typeface="Archivo Black"/>
              <a:cs typeface="Archivo Black"/>
              <a:sym typeface="Archivo Black"/>
            </a:endParaRPr>
          </a:p>
          <a:p>
            <a:pPr marL="457200" lvl="0" indent="-342900" algn="l" rtl="0">
              <a:spcBef>
                <a:spcPts val="0"/>
              </a:spcBef>
              <a:spcAft>
                <a:spcPts val="0"/>
              </a:spcAft>
              <a:buClr>
                <a:schemeClr val="lt1"/>
              </a:buClr>
              <a:buSzPts val="1800"/>
              <a:buFont typeface="Archivo Black"/>
              <a:buChar char="●"/>
            </a:pPr>
            <a:r>
              <a:rPr lang="en">
                <a:solidFill>
                  <a:schemeClr val="lt1"/>
                </a:solidFill>
                <a:latin typeface="Archivo Black"/>
                <a:ea typeface="Archivo Black"/>
                <a:cs typeface="Archivo Black"/>
                <a:sym typeface="Archivo Black"/>
              </a:rPr>
              <a:t>It is interesting to note how the 40 year frequency bar graph and the line plot are similar in terms of structure, especially since the x-variable for both graphical displays is the date/time.</a:t>
            </a:r>
            <a:endParaRPr>
              <a:solidFill>
                <a:schemeClr val="lt1"/>
              </a:solidFill>
              <a:latin typeface="Archivo Black"/>
              <a:ea typeface="Archivo Black"/>
              <a:cs typeface="Archivo Black"/>
              <a:sym typeface="Archivo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4"/>
          <p:cNvPicPr preferRelativeResize="0"/>
          <p:nvPr/>
        </p:nvPicPr>
        <p:blipFill>
          <a:blip r:embed="rId3">
            <a:alphaModFix/>
          </a:blip>
          <a:stretch>
            <a:fillRect/>
          </a:stretch>
        </p:blipFill>
        <p:spPr>
          <a:xfrm rot="2700000" flipH="1">
            <a:off x="4579406" y="1364614"/>
            <a:ext cx="5276720" cy="3420941"/>
          </a:xfrm>
          <a:prstGeom prst="rect">
            <a:avLst/>
          </a:prstGeom>
          <a:noFill/>
          <a:ln>
            <a:noFill/>
          </a:ln>
        </p:spPr>
      </p:pic>
      <p:sp>
        <p:nvSpPr>
          <p:cNvPr id="200" name="Google Shape;200;p34"/>
          <p:cNvSpPr txBox="1">
            <a:spLocks noGrp="1"/>
          </p:cNvSpPr>
          <p:nvPr>
            <p:ph type="ctrTitle"/>
          </p:nvPr>
        </p:nvSpPr>
        <p:spPr>
          <a:xfrm rot="768342">
            <a:off x="7067894" y="3166630"/>
            <a:ext cx="2659653" cy="894361"/>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300"/>
              <a:t>High Wind</a:t>
            </a:r>
            <a:endParaRPr sz="4300"/>
          </a:p>
        </p:txBody>
      </p:sp>
      <p:pic>
        <p:nvPicPr>
          <p:cNvPr id="201" name="Google Shape;201;p34" title="high winds.mp4">
            <a:hlinkClick r:id="rId4"/>
          </p:cNvPr>
          <p:cNvPicPr preferRelativeResize="0"/>
          <p:nvPr/>
        </p:nvPicPr>
        <p:blipFill>
          <a:blip r:embed="rId5">
            <a:alphaModFix/>
          </a:blip>
          <a:stretch>
            <a:fillRect/>
          </a:stretch>
        </p:blipFill>
        <p:spPr>
          <a:xfrm>
            <a:off x="0" y="87475"/>
            <a:ext cx="51435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217325" y="61675"/>
            <a:ext cx="8520600" cy="5727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a:latin typeface="Comic Sans MS"/>
                <a:ea typeface="Comic Sans MS"/>
                <a:cs typeface="Comic Sans MS"/>
                <a:sym typeface="Comic Sans MS"/>
              </a:rPr>
              <a:t>NC Wind Data </a:t>
            </a:r>
            <a:endParaRPr>
              <a:latin typeface="Comic Sans MS"/>
              <a:ea typeface="Comic Sans MS"/>
              <a:cs typeface="Comic Sans MS"/>
              <a:sym typeface="Comic Sans MS"/>
            </a:endParaRPr>
          </a:p>
        </p:txBody>
      </p:sp>
      <p:pic>
        <p:nvPicPr>
          <p:cNvPr id="207" name="Google Shape;207;p35"/>
          <p:cNvPicPr preferRelativeResize="0"/>
          <p:nvPr/>
        </p:nvPicPr>
        <p:blipFill>
          <a:blip r:embed="rId4">
            <a:alphaModFix/>
          </a:blip>
          <a:stretch>
            <a:fillRect/>
          </a:stretch>
        </p:blipFill>
        <p:spPr>
          <a:xfrm>
            <a:off x="217325" y="514325"/>
            <a:ext cx="9523675" cy="4629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fade">
                                      <p:cBhvr>
                                        <p:cTn id="12"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a:latin typeface="Comic Sans MS"/>
                <a:ea typeface="Comic Sans MS"/>
                <a:cs typeface="Comic Sans MS"/>
                <a:sym typeface="Comic Sans MS"/>
              </a:rPr>
              <a:t>			Data Conclusion</a:t>
            </a:r>
            <a:r>
              <a:rPr lang="en"/>
              <a:t> </a:t>
            </a:r>
            <a:endParaRPr/>
          </a:p>
        </p:txBody>
      </p:sp>
      <p:sp>
        <p:nvSpPr>
          <p:cNvPr id="213" name="Google Shape;21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
        <p:nvSpPr>
          <p:cNvPr id="214" name="Google Shape;214;p36"/>
          <p:cNvSpPr txBox="1"/>
          <p:nvPr/>
        </p:nvSpPr>
        <p:spPr>
          <a:xfrm>
            <a:off x="1235300" y="2161775"/>
            <a:ext cx="2779500" cy="1254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1155CC"/>
              </a:buClr>
              <a:buSzPts val="1400"/>
              <a:buChar char="●"/>
            </a:pPr>
            <a:r>
              <a:rPr lang="en" sz="1200">
                <a:solidFill>
                  <a:srgbClr val="1155CC"/>
                </a:solidFill>
                <a:latin typeface="Times New Roman"/>
                <a:ea typeface="Times New Roman"/>
                <a:cs typeface="Times New Roman"/>
                <a:sym typeface="Times New Roman"/>
              </a:rPr>
              <a:t>Highest wind speed recorded in NC since 1990 was in 1995 in Onslow County at a speed of 68 mph. </a:t>
            </a:r>
            <a:endParaRPr sz="1200">
              <a:solidFill>
                <a:srgbClr val="1155CC"/>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200">
              <a:solidFill>
                <a:srgbClr val="1155CC"/>
              </a:solidFill>
              <a:latin typeface="Times New Roman"/>
              <a:ea typeface="Times New Roman"/>
              <a:cs typeface="Times New Roman"/>
              <a:sym typeface="Times New Roman"/>
            </a:endParaRPr>
          </a:p>
        </p:txBody>
      </p:sp>
      <p:pic>
        <p:nvPicPr>
          <p:cNvPr id="215" name="Google Shape;215;p36"/>
          <p:cNvPicPr preferRelativeResize="0"/>
          <p:nvPr/>
        </p:nvPicPr>
        <p:blipFill>
          <a:blip r:embed="rId4">
            <a:alphaModFix/>
          </a:blip>
          <a:stretch>
            <a:fillRect/>
          </a:stretch>
        </p:blipFill>
        <p:spPr>
          <a:xfrm>
            <a:off x="4283900" y="3049952"/>
            <a:ext cx="4733750" cy="2256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2956925" y="112625"/>
            <a:ext cx="587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Billions of Dollars Lost</a:t>
            </a:r>
            <a:endParaRPr/>
          </a:p>
        </p:txBody>
      </p:sp>
      <p:pic>
        <p:nvPicPr>
          <p:cNvPr id="221" name="Google Shape;221;p37" title="storm damage.mp4">
            <a:hlinkClick r:id="rId3"/>
          </p:cNvPr>
          <p:cNvPicPr preferRelativeResize="0"/>
          <p:nvPr/>
        </p:nvPicPr>
        <p:blipFill>
          <a:blip r:embed="rId4">
            <a:alphaModFix/>
          </a:blip>
          <a:stretch>
            <a:fillRect/>
          </a:stretch>
        </p:blipFill>
        <p:spPr>
          <a:xfrm>
            <a:off x="1967338" y="794925"/>
            <a:ext cx="5209322" cy="4262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lin ang="5400012" scaled="0"/>
        </a:gradFill>
        <a:effectLst/>
      </p:bgPr>
    </p:bg>
    <p:spTree>
      <p:nvGrpSpPr>
        <p:cNvPr id="1" name="Shape 225"/>
        <p:cNvGrpSpPr/>
        <p:nvPr/>
      </p:nvGrpSpPr>
      <p:grpSpPr>
        <a:xfrm>
          <a:off x="0" y="0"/>
          <a:ext cx="0" cy="0"/>
          <a:chOff x="0" y="0"/>
          <a:chExt cx="0" cy="0"/>
        </a:xfrm>
      </p:grpSpPr>
      <p:pic>
        <p:nvPicPr>
          <p:cNvPr id="226" name="Google Shape;226;p38"/>
          <p:cNvPicPr preferRelativeResize="0"/>
          <p:nvPr/>
        </p:nvPicPr>
        <p:blipFill>
          <a:blip r:embed="rId3">
            <a:alphaModFix/>
          </a:blip>
          <a:stretch>
            <a:fillRect/>
          </a:stretch>
        </p:blipFill>
        <p:spPr>
          <a:xfrm>
            <a:off x="367675" y="499875"/>
            <a:ext cx="8135125" cy="414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8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solidFill>
                  <a:srgbClr val="FFFFFF"/>
                </a:solidFill>
              </a:rPr>
              <a:t>Does it rain more in North Carolina than in the past?</a:t>
            </a:r>
            <a:endParaRPr sz="2620" b="1">
              <a:solidFill>
                <a:srgbClr val="FFFFFF"/>
              </a:solidFill>
            </a:endParaRPr>
          </a:p>
        </p:txBody>
      </p:sp>
      <p:sp>
        <p:nvSpPr>
          <p:cNvPr id="71" name="Google Shape;71;p15"/>
          <p:cNvSpPr txBox="1">
            <a:spLocks noGrp="1"/>
          </p:cNvSpPr>
          <p:nvPr>
            <p:ph type="body" idx="1"/>
          </p:nvPr>
        </p:nvSpPr>
        <p:spPr>
          <a:xfrm>
            <a:off x="311700" y="10020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sz="2200" b="1">
                <a:solidFill>
                  <a:srgbClr val="FFFFFF"/>
                </a:solidFill>
              </a:rPr>
              <a:t>Bearing in mind the threat of climate change and an extremely damp month of February, I wondered if the amount of rain falling in NC had increased over the past several decades.</a:t>
            </a:r>
            <a:endParaRPr sz="2200" b="1">
              <a:solidFill>
                <a:srgbClr val="FFFFFF"/>
              </a:solidFill>
            </a:endParaRPr>
          </a:p>
        </p:txBody>
      </p:sp>
      <p:sp>
        <p:nvSpPr>
          <p:cNvPr id="72" name="Google Shape;72;p15"/>
          <p:cNvSpPr txBox="1"/>
          <p:nvPr/>
        </p:nvSpPr>
        <p:spPr>
          <a:xfrm>
            <a:off x="3028350" y="2180025"/>
            <a:ext cx="555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00775" y="803875"/>
            <a:ext cx="6427800" cy="923400"/>
          </a:xfrm>
          <a:prstGeom prst="rect">
            <a:avLst/>
          </a:prstGeom>
          <a:solidFill>
            <a:srgbClr val="FFFFFF"/>
          </a:solidFill>
          <a:effectLst>
            <a:outerShdw blurRad="57150" dist="19050" dir="5400000" algn="bl" rotWithShape="0">
              <a:srgbClr val="000000">
                <a:alpha val="54000"/>
              </a:srgbClr>
            </a:outerShdw>
          </a:effectLst>
        </p:spPr>
        <p:txBody>
          <a:bodyPr spcFirstLastPara="1" wrap="square" lIns="91425" tIns="91425" rIns="91425" bIns="91425" anchor="ctr" anchorCtr="0">
            <a:spAutoFit/>
          </a:bodyPr>
          <a:lstStyle/>
          <a:p>
            <a:pPr marL="0" lvl="0" indent="0" algn="l" rtl="0">
              <a:spcBef>
                <a:spcPts val="0"/>
              </a:spcBef>
              <a:spcAft>
                <a:spcPts val="0"/>
              </a:spcAft>
              <a:buNone/>
            </a:pPr>
            <a:r>
              <a:rPr lang="en"/>
              <a:t>Data Source: NOAA</a:t>
            </a:r>
            <a:endParaRPr/>
          </a:p>
        </p:txBody>
      </p:sp>
      <p:sp>
        <p:nvSpPr>
          <p:cNvPr id="78" name="Google Shape;78;p16"/>
          <p:cNvSpPr txBox="1"/>
          <p:nvPr/>
        </p:nvSpPr>
        <p:spPr>
          <a:xfrm>
            <a:off x="1558350" y="3049775"/>
            <a:ext cx="5506800" cy="64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9" name="Google Shape;79;p16"/>
          <p:cNvSpPr txBox="1"/>
          <p:nvPr/>
        </p:nvSpPr>
        <p:spPr>
          <a:xfrm>
            <a:off x="260800" y="1727275"/>
            <a:ext cx="477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*background image: https://www.ncdc.noaa.gov/cdo-web/</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44775" y="129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Data Clean-up</a:t>
            </a:r>
            <a:endParaRPr b="1"/>
          </a:p>
        </p:txBody>
      </p:sp>
      <p:sp>
        <p:nvSpPr>
          <p:cNvPr id="85" name="Google Shape;85;p17"/>
          <p:cNvSpPr txBox="1">
            <a:spLocks noGrp="1"/>
          </p:cNvSpPr>
          <p:nvPr>
            <p:ph type="body" idx="1"/>
          </p:nvPr>
        </p:nvSpPr>
        <p:spPr>
          <a:xfrm>
            <a:off x="311700" y="655350"/>
            <a:ext cx="8520600" cy="9030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Clr>
                <a:srgbClr val="000000"/>
              </a:buClr>
              <a:buSzPts val="1800"/>
              <a:buChar char="●"/>
            </a:pPr>
            <a:r>
              <a:rPr lang="en" b="1">
                <a:solidFill>
                  <a:srgbClr val="000000"/>
                </a:solidFill>
              </a:rPr>
              <a:t>Pandas functions</a:t>
            </a:r>
            <a:endParaRPr b="1">
              <a:solidFill>
                <a:srgbClr val="000000"/>
              </a:solidFill>
            </a:endParaRPr>
          </a:p>
          <a:p>
            <a:pPr marL="1371600" lvl="1" indent="-317500" algn="l" rtl="0">
              <a:spcBef>
                <a:spcPts val="0"/>
              </a:spcBef>
              <a:spcAft>
                <a:spcPts val="0"/>
              </a:spcAft>
              <a:buClr>
                <a:srgbClr val="000000"/>
              </a:buClr>
              <a:buSzPts val="1400"/>
              <a:buChar char="○"/>
            </a:pPr>
            <a:r>
              <a:rPr lang="en" b="1">
                <a:solidFill>
                  <a:srgbClr val="000000"/>
                </a:solidFill>
              </a:rPr>
              <a:t>Concatenate</a:t>
            </a:r>
            <a:endParaRPr b="1">
              <a:solidFill>
                <a:srgbClr val="000000"/>
              </a:solidFill>
            </a:endParaRPr>
          </a:p>
          <a:p>
            <a:pPr marL="1371600" lvl="1" indent="-317500" algn="l" rtl="0">
              <a:spcBef>
                <a:spcPts val="0"/>
              </a:spcBef>
              <a:spcAft>
                <a:spcPts val="0"/>
              </a:spcAft>
              <a:buClr>
                <a:srgbClr val="000000"/>
              </a:buClr>
              <a:buSzPts val="1400"/>
              <a:buChar char="○"/>
            </a:pPr>
            <a:r>
              <a:rPr lang="en" b="1">
                <a:solidFill>
                  <a:srgbClr val="000000"/>
                </a:solidFill>
              </a:rPr>
              <a:t>Groupby</a:t>
            </a:r>
            <a:endParaRPr b="1">
              <a:solidFill>
                <a:srgbClr val="000000"/>
              </a:solidFill>
            </a:endParaRPr>
          </a:p>
        </p:txBody>
      </p:sp>
      <p:pic>
        <p:nvPicPr>
          <p:cNvPr id="86" name="Google Shape;86;p17"/>
          <p:cNvPicPr preferRelativeResize="0"/>
          <p:nvPr/>
        </p:nvPicPr>
        <p:blipFill>
          <a:blip r:embed="rId3">
            <a:alphaModFix/>
          </a:blip>
          <a:stretch>
            <a:fillRect/>
          </a:stretch>
        </p:blipFill>
        <p:spPr>
          <a:xfrm>
            <a:off x="100375" y="1558350"/>
            <a:ext cx="8943252" cy="344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6554650" y="143400"/>
            <a:ext cx="1753200" cy="546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b="1"/>
              <a:t>Exploration</a:t>
            </a:r>
            <a:endParaRPr b="1"/>
          </a:p>
        </p:txBody>
      </p:sp>
      <p:sp>
        <p:nvSpPr>
          <p:cNvPr id="92" name="Google Shape;92;p18"/>
          <p:cNvSpPr txBox="1">
            <a:spLocks noGrp="1"/>
          </p:cNvSpPr>
          <p:nvPr>
            <p:ph type="body" idx="1"/>
          </p:nvPr>
        </p:nvSpPr>
        <p:spPr>
          <a:xfrm>
            <a:off x="5244850" y="881075"/>
            <a:ext cx="3799200" cy="10500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000000"/>
              </a:buClr>
              <a:buSzPts val="1200"/>
              <a:buChar char="●"/>
            </a:pPr>
            <a:r>
              <a:rPr lang="en" b="1">
                <a:solidFill>
                  <a:srgbClr val="000000"/>
                </a:solidFill>
              </a:rPr>
              <a:t>Initially interested in total annual precipitation in NC</a:t>
            </a:r>
            <a:endParaRPr b="1">
              <a:solidFill>
                <a:srgbClr val="000000"/>
              </a:solidFill>
            </a:endParaRPr>
          </a:p>
          <a:p>
            <a:pPr marL="457200" lvl="0" indent="-304800" algn="l" rtl="0">
              <a:spcBef>
                <a:spcPts val="0"/>
              </a:spcBef>
              <a:spcAft>
                <a:spcPts val="0"/>
              </a:spcAft>
              <a:buClr>
                <a:srgbClr val="000000"/>
              </a:buClr>
              <a:buSzPts val="1200"/>
              <a:buChar char="●"/>
            </a:pPr>
            <a:r>
              <a:rPr lang="en" b="1">
                <a:solidFill>
                  <a:srgbClr val="000000"/>
                </a:solidFill>
              </a:rPr>
              <a:t>Conflict: Only 30 weather stations in 1900; over 400 stations in 2021</a:t>
            </a:r>
            <a:endParaRPr b="1">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Exploration</a:t>
            </a:r>
            <a:endParaRPr b="1"/>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b="1">
                <a:solidFill>
                  <a:srgbClr val="000000"/>
                </a:solidFill>
              </a:rPr>
              <a:t>Change in approach</a:t>
            </a:r>
            <a:endParaRPr b="1">
              <a:solidFill>
                <a:srgbClr val="000000"/>
              </a:solidFill>
            </a:endParaRPr>
          </a:p>
        </p:txBody>
      </p:sp>
      <p:pic>
        <p:nvPicPr>
          <p:cNvPr id="99" name="Google Shape;99;p19"/>
          <p:cNvPicPr preferRelativeResize="0"/>
          <p:nvPr/>
        </p:nvPicPr>
        <p:blipFill>
          <a:blip r:embed="rId3">
            <a:alphaModFix/>
          </a:blip>
          <a:stretch>
            <a:fillRect/>
          </a:stretch>
        </p:blipFill>
        <p:spPr>
          <a:xfrm>
            <a:off x="219250" y="2034050"/>
            <a:ext cx="8642425" cy="146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5" name="Google Shape;10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6" name="Google Shape;106;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2" name="Google Shape;11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3" name="Google Shape;113;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908</Words>
  <Application>Microsoft Office PowerPoint</Application>
  <PresentationFormat>On-screen Show (16:9)</PresentationFormat>
  <Paragraphs>56</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Comic Sans MS</vt:lpstr>
      <vt:lpstr>Times New Roman</vt:lpstr>
      <vt:lpstr>Arial</vt:lpstr>
      <vt:lpstr>Archivo Black</vt:lpstr>
      <vt:lpstr>Simple Light</vt:lpstr>
      <vt:lpstr>PowerPoint Presentation</vt:lpstr>
      <vt:lpstr>Precipitation </vt:lpstr>
      <vt:lpstr>Does it rain more in North Carolina than in the past?</vt:lpstr>
      <vt:lpstr>Data Source: NOAA</vt:lpstr>
      <vt:lpstr>Data Clean-up</vt:lpstr>
      <vt:lpstr>Exploration</vt:lpstr>
      <vt:lpstr>Exploration</vt:lpstr>
      <vt:lpstr>PowerPoint Presentation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Tornadoes</vt:lpstr>
      <vt:lpstr>Tornado Frequency and Cost Damage Analysis</vt:lpstr>
      <vt:lpstr>Tornado Frequency Throughout the Past 70/40 Years</vt:lpstr>
      <vt:lpstr>Monetary Loss In Damages Over Time(40 Years)</vt:lpstr>
      <vt:lpstr>Findings</vt:lpstr>
      <vt:lpstr>High Wind</vt:lpstr>
      <vt:lpstr>NC Wind Data </vt:lpstr>
      <vt:lpstr>       Data Conclusion </vt:lpstr>
      <vt:lpstr>Billions of Dollars Lost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Derek Toro</cp:lastModifiedBy>
  <cp:revision>1</cp:revision>
  <dcterms:modified xsi:type="dcterms:W3CDTF">2021-04-17T20:02:43Z</dcterms:modified>
</cp:coreProperties>
</file>